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62" r:id="rId8"/>
    <p:sldId id="256" r:id="rId9"/>
    <p:sldId id="257" r:id="rId10"/>
    <p:sldId id="258" r:id="rId11"/>
    <p:sldId id="259" r:id="rId12"/>
    <p:sldId id="260" r:id="rId13"/>
    <p:sldId id="261" r:id="rId14"/>
    <p:sldId id="265" r:id="rId15"/>
    <p:sldId id="264" r:id="rId16"/>
    <p:sldId id="263" r:id="rId17"/>
  </p:sldIdLst>
  <p:sldSz cx="9906000" cy="6858000" type="A4"/>
  <p:notesSz cx="6888163" cy="10020300"/>
  <p:embeddedFontLst>
    <p:embeddedFont>
      <p:font typeface="ImMahalay" panose="020B0604020202020204" charset="0"/>
      <p:regular r:id="rId18"/>
    </p:embeddedFont>
    <p:embeddedFont>
      <p:font typeface="ImMario" panose="020B0604020202020204" charset="0"/>
      <p:regular r:id="rId19"/>
    </p:embeddedFont>
    <p:embeddedFont>
      <p:font typeface="ImNori" panose="020B0604020202020204" charset="0"/>
      <p:regular r:id="rId20"/>
    </p:embeddedFont>
    <p:embeddedFont>
      <p:font typeface="ImSimple2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1C09-F0FE-4CA1-88B1-59AF905316C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8851-6483-4721-A8EA-8BE968FC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632001" y="2293899"/>
            <a:ext cx="3935693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บูตไวรัส </a:t>
            </a:r>
          </a:p>
          <a:p>
            <a:pPr algn="ctr"/>
            <a:r>
              <a:rPr lang="th-TH" sz="5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5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B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oot virus)</a:t>
            </a:r>
            <a:endParaRPr lang="en-US" sz="54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64962" y="1517023"/>
            <a:ext cx="3459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ไวรัสคอมพิวเตอร์ชนิดนี้แฝงอยู่ในแผ่นซีดีรอมหรือ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Flash drive </a:t>
            </a:r>
            <a:endParaRPr lang="th-TH" sz="2400" b="0" i="0" dirty="0">
              <a:solidFill>
                <a:srgbClr val="0070C0"/>
              </a:solidFill>
              <a:effectLst/>
              <a:latin typeface="ImMahalay" pitchFamily="2" charset="0"/>
              <a:cs typeface="ImMahalay" pitchFamily="2" charset="0"/>
            </a:endParaRP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ที่จะ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เข้าจู่โจมคอมพิวเตอร์ทันที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 เมื่อฮาร์ดดิสก์เริ่มอ่านแผ่นซีดีดังกล่าว โดยพุ่งเป้าหมายไปที่มาสเตอร์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บูตเรคคอร์ด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ก่อนจะเคลื่อนไปที่หน่วยความจำ และเริ่มต้นทำงานทันที เมื่อคอมพิวเตอร์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เริ่มบูต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เครื่อง หลังจากเปิดคอมพิวเตอร์ที่ติดไวรัสประเภทนี้จะไม่ได้แสดงอาการชัดเจน แต่มักจะมีการแพร่กระจายไปยังซีดีรอมระหว่างที่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คอมพิวเตอร์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กำลังบูต</a:t>
            </a:r>
            <a:endParaRPr lang="th-TH" b="0" i="0" dirty="0">
              <a:solidFill>
                <a:srgbClr val="444444"/>
              </a:solidFill>
              <a:effectLst/>
              <a:latin typeface="ImMahalay" pitchFamily="2" charset="0"/>
              <a:cs typeface="ImMahalay" pitchFamily="2" charset="0"/>
            </a:endParaRP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เพื่อปิดเครื่อง และ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ด้วยวิธีการติดต่อเช่นนี้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ทำ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ให้บูตไวรัสสา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มารถ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แพร่ไปยังคอมพิวเตอร์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</a:t>
            </a:r>
            <a:r>
              <a:rPr lang="th-TH" sz="16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เครื่องอื่น ๆ ได้โดยไม่รู้ตัว</a:t>
            </a:r>
            <a:endParaRPr lang="en-US" sz="1600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05289" y="828062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B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oot virus</a:t>
            </a:r>
            <a:endParaRPr lang="en-US" sz="4400" dirty="0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57224" b="12079"/>
          <a:stretch/>
        </p:blipFill>
        <p:spPr>
          <a:xfrm>
            <a:off x="-107829" y="4071486"/>
            <a:ext cx="2132549" cy="2775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00510" y="4702514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977862" y="2134554"/>
            <a:ext cx="3472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ไฟ</a:t>
            </a:r>
            <a:r>
              <a:rPr lang="th-TH" sz="88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Nori" pitchFamily="2" charset="0"/>
                <a:ea typeface="ImSimple2" panose="02000603000000000000" pitchFamily="2" charset="-34"/>
                <a:cs typeface="ImNori" pitchFamily="2" charset="0"/>
              </a:rPr>
              <a:t>ล์</a:t>
            </a:r>
            <a:r>
              <a:rPr lang="th-TH" sz="72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ไวรัส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31036" y="1326589"/>
            <a:ext cx="3365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ใช้เรียก</a:t>
            </a:r>
            <a:r>
              <a:rPr lang="th-TH" b="0" i="0" dirty="0">
                <a:solidFill>
                  <a:srgbClr val="7030A0"/>
                </a:solidFill>
                <a:effectLst/>
                <a:latin typeface="ImMahalay" pitchFamily="2" charset="0"/>
                <a:cs typeface="ImMahalay" pitchFamily="2" charset="0"/>
              </a:rPr>
              <a:t>ไวรัสที่ติดไฟล์โปรแกรม 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เช่น </a:t>
            </a:r>
            <a:r>
              <a:rPr lang="th-TH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โปรแกรมที่ดาวน์โหลดจากอินเทอร์เน็ต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นามสกุล.</a:t>
            </a:r>
            <a:r>
              <a:rPr lang="en-US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exe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,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โปรแกรม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ประเภทแชร์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แวร์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เป็นต้น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659201" y="697304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file virus</a:t>
            </a:r>
            <a:endParaRPr lang="en-US" sz="44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6" t="9684" r="4206" b="12842"/>
          <a:stretch/>
        </p:blipFill>
        <p:spPr>
          <a:xfrm>
            <a:off x="-37765" y="3847564"/>
            <a:ext cx="2124109" cy="29166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6195706" y="2410632"/>
            <a:ext cx="3365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ไวรัสประเภทนี้เป็นหนึ่งใน</a:t>
            </a:r>
            <a:r>
              <a:rPr lang="th-TH" dirty="0">
                <a:solidFill>
                  <a:srgbClr val="7030A0"/>
                </a:solidFill>
                <a:latin typeface="ImMahalay" pitchFamily="2" charset="0"/>
                <a:cs typeface="ImMahalay" pitchFamily="2" charset="0"/>
              </a:rPr>
              <a:t>ไวรัสที่พบได้ในชีวิตประจำวันมากที่สุด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โดย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เฉพาะผู้ที่นิยม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ดาวน์โหลดโปรแกรมฟรีจากอินเตอร์เน็ต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โดยไวรัสจะแฝงตัวมาในรูปของไฟล์ติดตั้งโปรแกรมซึ่งส่วนใหญ่จะมีสกุล .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exe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เพราะฉะนั้น จึงควรเช็คแหล่งที่มาของโปรแกรม ความน่าเชื่อถือของเว็บไซต์ก่อนจะโหลดไฟล์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โปรแกรมเหล่านั้น      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เพราะอาจเป็นการ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ชักศึกเข้าบ้านด้วย  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การนำไวรัสมาปล่อย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ลงในคอมพิวเตอร์ของ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ตนเองได้หากไม่ระวัง</a:t>
            </a:r>
            <a:endParaRPr lang="th-TH" b="0" i="0" dirty="0">
              <a:solidFill>
                <a:srgbClr val="444444"/>
              </a:solidFill>
              <a:effectLst/>
              <a:latin typeface="ImMahalay" pitchFamily="2" charset="0"/>
              <a:cs typeface="ImMahalay" pitchFamily="2" charset="0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1631987" y="3256372"/>
            <a:ext cx="3897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file virus)</a:t>
            </a:r>
            <a:endParaRPr lang="en-US" sz="48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82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637337" y="2362040"/>
            <a:ext cx="397897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r>
              <a:rPr lang="th-TH" sz="6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มาโครไวรัส </a:t>
            </a:r>
          </a:p>
          <a:p>
            <a:pPr algn="ctr"/>
            <a:r>
              <a:rPr lang="th-TH" sz="48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48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macro virus)</a:t>
            </a:r>
            <a:endParaRPr lang="en-US" sz="40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71174" y="1752741"/>
            <a:ext cx="3365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ไวรัสที่</a:t>
            </a:r>
            <a:r>
              <a:rPr lang="th-TH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ติดไฟล์เอกสารชนิดต่างๆ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ซึ่งมีความสามารถในการ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ใส่ค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สั่งมาโครสำหรับท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งานอัตโนมัติใ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นไฟล์เอกสารด้วย ตัวอย่างเอกสารที่สามารถติดไวรัสได้ เช่น ไฟล์ไมโครซอฟท์เวิร์ด 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(Word) ,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ไมโครซอฟท์เอ็กเซล</a:t>
            </a:r>
            <a:r>
              <a:rPr lang="en-US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(Excel)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เป็นต้น</a:t>
            </a:r>
            <a:endParaRPr lang="en-US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22719" y="820374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Macro virus</a:t>
            </a:r>
            <a:endParaRPr lang="en-US" sz="4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2912" r="59585" b="12702"/>
          <a:stretch/>
        </p:blipFill>
        <p:spPr>
          <a:xfrm>
            <a:off x="172558" y="4133404"/>
            <a:ext cx="1751305" cy="2714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852763" y="2419792"/>
            <a:ext cx="350769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Mahalay" pitchFamily="2" charset="0"/>
                <a:ea typeface="ImSimple2" panose="02000603000000000000" pitchFamily="2" charset="-34"/>
                <a:cs typeface="ImMahalay" pitchFamily="2" charset="0"/>
              </a:rPr>
              <a:t>ม้</a:t>
            </a:r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าโทรจัน </a:t>
            </a:r>
            <a:endParaRPr lang="en-US" sz="7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  <a:p>
            <a:pPr algn="ctr"/>
            <a:r>
              <a:rPr lang="th-TH" sz="6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Trojan)</a:t>
            </a:r>
            <a:endParaRPr lang="en-US" sz="40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67740" y="1440975"/>
            <a:ext cx="3365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โปรแกรมจำพวกหนึ่งที่ถูกออกแบบขึ้นมา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เพื่อแอบแฝง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กระทำการบางอย่าง ในเครื่องของเรา จากผู้ที่ไม่หวังดี ชื่อเรียกของโปรแกรมจำพวกนี้ มาจากตำนานของม้าไม้แห่งเมือง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ทรอย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นั่นเอง ซึ่งการติดนั้น ไม่เหมือนกับไวรัส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และหนอน ที่จะกระจายตัวได้ด้วยตัวมันเอง แต่โทรจัน (คอมพิวเตอร์) จะ ถูกแนบมากับ 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อีการ์ด อีเมล์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หรือ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โปรแกรมที่มีให้ดาวน์โหลดตามอินเทอร์เน็ตในเว็บไซต์ใต้ดิน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และสุดท้ายที่มันต่างกับไวรัสและ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เวิร์ม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คือ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มันจะสามารถเข้ามาใน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เครื่องของเรา โดยที่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เราเป็นผู้รับมันมา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โดยไม่รู้ตัวนั่นเอง</a:t>
            </a:r>
            <a:endParaRPr lang="en-US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88476" y="825394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Trojan virus</a:t>
            </a:r>
            <a:endParaRPr lang="en-US" sz="36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15720" r="8573" b="8070"/>
          <a:stretch/>
        </p:blipFill>
        <p:spPr>
          <a:xfrm>
            <a:off x="-29492" y="4095549"/>
            <a:ext cx="1953556" cy="2762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583636" y="2288123"/>
            <a:ext cx="39934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r>
              <a:rPr lang="th-TH" sz="72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สแปมเมล</a:t>
            </a:r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endParaRPr lang="en-US" sz="7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  <a:p>
            <a:pPr algn="ctr"/>
            <a:r>
              <a:rPr lang="th-TH" sz="6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Spam Mail)</a:t>
            </a:r>
            <a:endParaRPr lang="en-US" sz="32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51905" y="1697536"/>
            <a:ext cx="3365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จดหมายอิเลคทรอนิกส์ 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(E-Mail)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ที่เราไม่พึงประสงค์ หรือ เพื่อประโยชน์อย่างใดอย่างหนึ่ง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จุดมุ่งหมาย 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เพื่อก่อกวนทำให้เกิดความรำคาญ และเสียเวลา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ซึ่งการส่ง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สแปมเมล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นั้น อาจมี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วัตถุประสงค์ในการโฆษณาสินค้าหรืออื่นๆ</a:t>
            </a:r>
            <a:endParaRPr lang="en-US" dirty="0">
              <a:solidFill>
                <a:srgbClr val="0070C0"/>
              </a:solidFill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62324" y="877329"/>
            <a:ext cx="2579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Spam Mail</a:t>
            </a:r>
            <a:endParaRPr lang="en-US" sz="44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11509" r="57998" b="11158"/>
          <a:stretch/>
        </p:blipFill>
        <p:spPr>
          <a:xfrm>
            <a:off x="58181" y="3980135"/>
            <a:ext cx="1861133" cy="275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75387" y="1135781"/>
            <a:ext cx="4350619" cy="4254367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2"/>
          <p:cNvSpPr/>
          <p:nvPr/>
        </p:nvSpPr>
        <p:spPr>
          <a:xfrm>
            <a:off x="5186415" y="1135780"/>
            <a:ext cx="4350619" cy="4254367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b="31649"/>
          <a:stretch/>
        </p:blipFill>
        <p:spPr>
          <a:xfrm>
            <a:off x="5526868" y="1135780"/>
            <a:ext cx="3762310" cy="37057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44" y="3657600"/>
            <a:ext cx="3419828" cy="1678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6633" r="15121" b="18425"/>
          <a:stretch/>
        </p:blipFill>
        <p:spPr>
          <a:xfrm>
            <a:off x="1001027" y="1780674"/>
            <a:ext cx="3147461" cy="2897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92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75387" y="1135781"/>
            <a:ext cx="4350619" cy="4254367"/>
          </a:xfrm>
          <a:prstGeom prst="ellipse">
            <a:avLst/>
          </a:prstGeom>
          <a:solidFill>
            <a:srgbClr val="33CCCC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2"/>
          <p:cNvSpPr/>
          <p:nvPr/>
        </p:nvSpPr>
        <p:spPr>
          <a:xfrm>
            <a:off x="5186415" y="1135780"/>
            <a:ext cx="4350619" cy="4254367"/>
          </a:xfrm>
          <a:prstGeom prst="ellipse">
            <a:avLst/>
          </a:prstGeom>
          <a:solidFill>
            <a:srgbClr val="CC99FF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 b="35579"/>
          <a:stretch/>
        </p:blipFill>
        <p:spPr>
          <a:xfrm>
            <a:off x="757802" y="1443790"/>
            <a:ext cx="3741717" cy="347472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2386" r="5446" b="37544"/>
          <a:stretch/>
        </p:blipFill>
        <p:spPr>
          <a:xfrm>
            <a:off x="5840131" y="1457931"/>
            <a:ext cx="3293441" cy="3446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กลุ่ม 11"/>
          <p:cNvGrpSpPr/>
          <p:nvPr/>
        </p:nvGrpSpPr>
        <p:grpSpPr>
          <a:xfrm>
            <a:off x="5718484" y="2599098"/>
            <a:ext cx="727508" cy="727508"/>
            <a:chOff x="5497103" y="2593734"/>
            <a:chExt cx="727508" cy="727508"/>
          </a:xfrm>
        </p:grpSpPr>
        <p:sp>
          <p:nvSpPr>
            <p:cNvPr id="11" name="สี่เหลี่ยมผืนผ้า 10"/>
            <p:cNvSpPr/>
            <p:nvPr/>
          </p:nvSpPr>
          <p:spPr>
            <a:xfrm rot="20079981">
              <a:off x="5651259" y="2635826"/>
              <a:ext cx="544065" cy="567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535">
              <a:off x="5497103" y="2593734"/>
              <a:ext cx="727508" cy="727508"/>
            </a:xfrm>
            <a:prstGeom prst="rect">
              <a:avLst/>
            </a:prstGeom>
          </p:spPr>
        </p:pic>
      </p:grpSp>
      <p:grpSp>
        <p:nvGrpSpPr>
          <p:cNvPr id="14" name="กลุ่ม 13"/>
          <p:cNvGrpSpPr/>
          <p:nvPr/>
        </p:nvGrpSpPr>
        <p:grpSpPr>
          <a:xfrm>
            <a:off x="6304231" y="1882759"/>
            <a:ext cx="669331" cy="669331"/>
            <a:chOff x="6308730" y="1847572"/>
            <a:chExt cx="669331" cy="669331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6512015" y="1925053"/>
              <a:ext cx="466046" cy="481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730" y="1847572"/>
              <a:ext cx="669331" cy="669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2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75387" y="1135781"/>
            <a:ext cx="4350619" cy="4254367"/>
          </a:xfrm>
          <a:prstGeom prst="ellipse">
            <a:avLst/>
          </a:prstGeom>
          <a:blipFill>
            <a:blip r:embed="rId2"/>
            <a:srcRect/>
            <a:stretch>
              <a:fillRect l="-4868" t="-452" r="-885" b="-2942"/>
            </a:stretch>
          </a:blip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2"/>
          <p:cNvSpPr/>
          <p:nvPr/>
        </p:nvSpPr>
        <p:spPr>
          <a:xfrm>
            <a:off x="5186415" y="1135780"/>
            <a:ext cx="4350619" cy="4254367"/>
          </a:xfrm>
          <a:prstGeom prst="ellipse">
            <a:avLst/>
          </a:prstGeom>
          <a:solidFill>
            <a:srgbClr val="FF7C8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650" r="2667" b="44281"/>
          <a:stretch/>
        </p:blipFill>
        <p:spPr>
          <a:xfrm>
            <a:off x="5717406" y="1965167"/>
            <a:ext cx="3349592" cy="27800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6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2155145" y="2030124"/>
            <a:ext cx="3145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9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หนอน</a:t>
            </a:r>
            <a:r>
              <a:rPr lang="th-TH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36388" y="1382286"/>
            <a:ext cx="33093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 เป็นรูปแบบหนึ่งของไวรัส </a:t>
            </a:r>
          </a:p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มีความสามารถในการ</a:t>
            </a:r>
            <a:r>
              <a:rPr lang="th-TH" sz="2000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ท</a:t>
            </a:r>
            <a:r>
              <a:rPr lang="th-TH" sz="2000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ลายระบบในเครื่องคอมพิวเตอร์สูงที่สุด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ในบรรดาไวรัสทั้งหมด สามารถกระจายตัวได้รวดเร็ว ผ่านทางระบบอินเทอร์เน็ต ซึ่งสาเหตุที่เรียกว่า “หนอน” นั้น คงจะเป็น</a:t>
            </a:r>
            <a:r>
              <a:rPr lang="th-TH" sz="20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ลักษณะของการกระจายและท</a:t>
            </a:r>
            <a:r>
              <a:rPr lang="th-TH" sz="2000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ลาย ที่คล้ายกับหนอนกินผลไม้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ที่สามารถกระจายตัวได้มากมาย  </a:t>
            </a:r>
          </a:p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รวดเร็ว และเมื่อยิ่งเพิ่มจ</a:t>
            </a:r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นวนมาก</a:t>
            </a:r>
          </a:p>
          <a:p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ขึ้นระดับการท</a:t>
            </a:r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ลาย</a:t>
            </a:r>
          </a:p>
          <a:p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ล้างยิ่งสูงขึ้น</a:t>
            </a:r>
            <a:endParaRPr lang="en-US" sz="2000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72511" y="800166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Worm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virus</a:t>
            </a:r>
            <a:endParaRPr lang="en-US" sz="4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58260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1229" r="64052" b="12281"/>
          <a:stretch/>
        </p:blipFill>
        <p:spPr>
          <a:xfrm>
            <a:off x="811" y="3779183"/>
            <a:ext cx="1664630" cy="2984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1646220" y="3216720"/>
            <a:ext cx="36006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(</a:t>
            </a:r>
            <a:r>
              <a:rPr lang="en-US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Worm)</a:t>
            </a:r>
            <a:endParaRPr lang="en-US" sz="66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977862" y="2134554"/>
            <a:ext cx="3472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ไฟ</a:t>
            </a:r>
            <a:r>
              <a:rPr lang="th-TH" sz="88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Nori" pitchFamily="2" charset="0"/>
                <a:ea typeface="ImSimple2" panose="02000603000000000000" pitchFamily="2" charset="-34"/>
                <a:cs typeface="ImNori" pitchFamily="2" charset="0"/>
              </a:rPr>
              <a:t>ล์</a:t>
            </a:r>
            <a:r>
              <a:rPr lang="th-TH" sz="72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ไวรัส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31036" y="1326589"/>
            <a:ext cx="3365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ใช้เรียก</a:t>
            </a:r>
            <a:r>
              <a:rPr lang="th-TH" b="0" i="0" dirty="0">
                <a:solidFill>
                  <a:srgbClr val="7030A0"/>
                </a:solidFill>
                <a:effectLst/>
                <a:latin typeface="ImMahalay" pitchFamily="2" charset="0"/>
                <a:cs typeface="ImMahalay" pitchFamily="2" charset="0"/>
              </a:rPr>
              <a:t>ไวรัสที่ติดไฟล์โปรแกรม 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เช่น </a:t>
            </a:r>
            <a:r>
              <a:rPr lang="th-TH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โปรแกรมที่ดาวน์โหลดจากอินเทอร์เน็ต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นามสกุล.</a:t>
            </a:r>
            <a:r>
              <a:rPr lang="en-US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exe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,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โปรแกรม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ประเภทแชร์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แวร์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เป็นต้น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659201" y="697304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file virus</a:t>
            </a:r>
            <a:endParaRPr lang="en-US" sz="44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6" t="9684" r="4206" b="12842"/>
          <a:stretch/>
        </p:blipFill>
        <p:spPr>
          <a:xfrm>
            <a:off x="-37765" y="3847564"/>
            <a:ext cx="2124109" cy="29166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6195706" y="2410632"/>
            <a:ext cx="3365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ไวรัสประเภทนี้เป็นหนึ่งใน</a:t>
            </a:r>
            <a:r>
              <a:rPr lang="th-TH" dirty="0">
                <a:solidFill>
                  <a:srgbClr val="7030A0"/>
                </a:solidFill>
                <a:latin typeface="ImMahalay" pitchFamily="2" charset="0"/>
                <a:cs typeface="ImMahalay" pitchFamily="2" charset="0"/>
              </a:rPr>
              <a:t>ไวรัสที่พบได้ในชีวิตประจำวันมากที่สุด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โดย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เฉพาะผู้ที่นิยม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ดาวน์โหลดโปรแกรมฟรีจากอินเตอร์เน็ต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โดยไวรัสจะแฝงตัวมาในรูปของไฟล์ติดตั้งโปรแกรมซึ่งส่วนใหญ่จะมีสกุล .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exe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เพราะฉะนั้น จึงควรเช็คแหล่งที่มาของโปรแกรม ความน่าเชื่อถือของเว็บไซต์ก่อนจะโหลดไฟล์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โปรแกรมเหล่านั้น      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เพราะอาจเป็นการ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ชักศึกเข้าบ้านด้วย  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การนำไวรัสมาปล่อย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ลงในคอมพิวเตอร์ของ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ตนเองได้หากไม่ระวัง</a:t>
            </a:r>
            <a:endParaRPr lang="th-TH" b="0" i="0" dirty="0">
              <a:solidFill>
                <a:srgbClr val="444444"/>
              </a:solidFill>
              <a:effectLst/>
              <a:latin typeface="ImMahalay" pitchFamily="2" charset="0"/>
              <a:cs typeface="ImMahalay" pitchFamily="2" charset="0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1631987" y="3256372"/>
            <a:ext cx="3897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file virus)</a:t>
            </a:r>
            <a:endParaRPr lang="en-US" sz="48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637337" y="2362040"/>
            <a:ext cx="397897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r>
              <a:rPr lang="th-TH" sz="6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มาโครไวรัส </a:t>
            </a:r>
          </a:p>
          <a:p>
            <a:pPr algn="ctr"/>
            <a:r>
              <a:rPr lang="th-TH" sz="48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48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macro virus)</a:t>
            </a:r>
            <a:endParaRPr lang="en-US" sz="40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71174" y="1752741"/>
            <a:ext cx="3365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ไวรัสที่</a:t>
            </a:r>
            <a:r>
              <a:rPr lang="th-TH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ติดไฟล์เอกสารชนิดต่างๆ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ซึ่งมีความสามารถในการ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ใส่ค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สั่งมาโครสำหรับท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งานอัตโนมัติใ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นไฟล์เอกสารด้วย ตัวอย่างเอกสารที่สามารถติดไวรัสได้ เช่น ไฟล์ไมโครซอฟท์เวิร์ด 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(Word) ,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ไมโครซอฟท์เอ็กเซล</a:t>
            </a:r>
            <a:r>
              <a:rPr lang="en-US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(Excel)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เป็นต้น</a:t>
            </a:r>
            <a:endParaRPr lang="en-US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22719" y="820374"/>
            <a:ext cx="2922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Macro virus</a:t>
            </a:r>
            <a:endParaRPr lang="en-US" sz="4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2912" r="59585" b="12702"/>
          <a:stretch/>
        </p:blipFill>
        <p:spPr>
          <a:xfrm>
            <a:off x="172558" y="4133404"/>
            <a:ext cx="1751305" cy="2714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852763" y="2419792"/>
            <a:ext cx="350769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Mahalay" pitchFamily="2" charset="0"/>
                <a:ea typeface="ImSimple2" panose="02000603000000000000" pitchFamily="2" charset="-34"/>
                <a:cs typeface="ImMahalay" pitchFamily="2" charset="0"/>
              </a:rPr>
              <a:t>ม้</a:t>
            </a:r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าโทรจัน </a:t>
            </a:r>
            <a:endParaRPr lang="en-US" sz="7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  <a:p>
            <a:pPr algn="ctr"/>
            <a:r>
              <a:rPr lang="th-TH" sz="6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Trojan)</a:t>
            </a:r>
            <a:endParaRPr lang="en-US" sz="40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67740" y="1440975"/>
            <a:ext cx="3365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โปรแกรมจำพวกหนึ่งที่ถูกออกแบบขึ้นมา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เพื่อแอบแฝง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กระทำการบางอย่าง ในเครื่องของเรา จากผู้ที่ไม่หวังดี ชื่อเรียกของโปรแกรมจำพวกนี้ มาจากตำนานของม้าไม้แห่งเมือง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ทรอย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นั่นเอง ซึ่งการติดนั้น ไม่เหมือนกับไวรัส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และหนอน ที่จะกระจายตัวได้ด้วยตัวมันเอง แต่โทรจัน (คอมพิวเตอร์) จะ ถูกแนบมากับ 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อีการ์ด อีเมล์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หรือ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โปรแกรมที่มีให้ดาวน์โหลดตามอินเทอร์เน็ตในเว็บไซต์ใต้ดิน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และสุดท้ายที่มันต่างกับไวรัสและ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เวิร์ม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คือ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มันจะสามารถเข้ามาใน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เครื่องของเรา โดยที่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เราเป็นผู้รับมันมา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โดยไม่รู้ตัวนั่นเอง</a:t>
            </a:r>
            <a:endParaRPr lang="en-US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88476" y="825394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Trojan virus</a:t>
            </a:r>
            <a:endParaRPr lang="en-US" sz="36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6" t="15720" r="8573" b="8070"/>
          <a:stretch/>
        </p:blipFill>
        <p:spPr>
          <a:xfrm>
            <a:off x="-29492" y="4095549"/>
            <a:ext cx="1953556" cy="2762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2" name="กล่องข้อความ 21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583636" y="2288123"/>
            <a:ext cx="39934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r>
              <a:rPr lang="th-TH" sz="72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สแปมเมล</a:t>
            </a:r>
            <a:r>
              <a:rPr lang="th-TH" sz="7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  <a:endParaRPr lang="en-US" sz="7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  <a:p>
            <a:pPr algn="ctr"/>
            <a:r>
              <a:rPr lang="th-TH" sz="6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60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Spam Mail)</a:t>
            </a:r>
            <a:endParaRPr lang="en-US" sz="32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51905" y="1697536"/>
            <a:ext cx="3365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จดหมายอิเลคทรอนิกส์ </a:t>
            </a:r>
            <a:r>
              <a:rPr lang="en-US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(E-Mail)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ที่เราไม่พึงประสงค์ หรือ เพื่อประโยชน์อย่างใดอย่างหนึ่ง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จุดมุ่งหมาย </a:t>
            </a:r>
            <a:r>
              <a:rPr lang="th-TH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เพื่อก่อกวนทำให้เกิดความรำคาญ และเสียเวลา 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ซึ่งการส่ง</a:t>
            </a:r>
            <a:r>
              <a:rPr lang="th-TH" dirty="0" err="1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สแปมเมล</a:t>
            </a:r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นั้น อาจมี</a:t>
            </a:r>
            <a:r>
              <a:rPr lang="th-TH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วัตถุประสงค์ในการโฆษณาสินค้าหรืออื่นๆ</a:t>
            </a:r>
            <a:endParaRPr lang="en-US" dirty="0">
              <a:solidFill>
                <a:srgbClr val="0070C0"/>
              </a:solidFill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62324" y="877329"/>
            <a:ext cx="2579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Spam Mail</a:t>
            </a:r>
            <a:endParaRPr lang="en-US" sz="44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73538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11509" r="57998" b="11158"/>
          <a:stretch/>
        </p:blipFill>
        <p:spPr>
          <a:xfrm>
            <a:off x="58181" y="3980135"/>
            <a:ext cx="1861133" cy="275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2" name="กล่องข้อความ 21"/>
          <p:cNvSpPr txBox="1"/>
          <p:nvPr/>
        </p:nvSpPr>
        <p:spPr>
          <a:xfrm>
            <a:off x="1242476" y="370571"/>
            <a:ext cx="327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</a:p>
          <a:p>
            <a:r>
              <a:rPr lang="th-TH" sz="20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000" dirty="0">
              <a:latin typeface="ImMario" pitchFamily="2" charset="0"/>
              <a:cs typeface="ImMario" pitchFamily="2" charset="0"/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1" y="322447"/>
            <a:ext cx="993484" cy="80961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862" y="108395"/>
            <a:ext cx="1312074" cy="7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2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75387" y="1135781"/>
            <a:ext cx="4350619" cy="4254367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วงรี 2"/>
          <p:cNvSpPr/>
          <p:nvPr/>
        </p:nvSpPr>
        <p:spPr>
          <a:xfrm>
            <a:off x="5186415" y="1135780"/>
            <a:ext cx="4350619" cy="4254367"/>
          </a:xfrm>
          <a:prstGeom prst="ellipse">
            <a:avLst/>
          </a:prstGeom>
          <a:solidFill>
            <a:srgbClr val="33CCCC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4" y="1722922"/>
            <a:ext cx="3757460" cy="3062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4" y="1722921"/>
            <a:ext cx="3757460" cy="3062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5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632001" y="2293899"/>
            <a:ext cx="3935693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บูตไวรัส </a:t>
            </a:r>
          </a:p>
          <a:p>
            <a:pPr algn="ctr"/>
            <a:r>
              <a:rPr lang="th-TH" sz="5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(</a:t>
            </a:r>
            <a:r>
              <a:rPr lang="en-US" sz="5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B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oot virus)</a:t>
            </a:r>
            <a:endParaRPr lang="en-US" sz="54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164962" y="1517023"/>
            <a:ext cx="3459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ไวรัสคอมพิวเตอร์ชนิดนี้แฝงอยู่ในแผ่นซีดีรอมหรือ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Flash drive </a:t>
            </a:r>
            <a:endParaRPr lang="th-TH" sz="2400" b="0" i="0" dirty="0">
              <a:solidFill>
                <a:srgbClr val="0070C0"/>
              </a:solidFill>
              <a:effectLst/>
              <a:latin typeface="ImMahalay" pitchFamily="2" charset="0"/>
              <a:cs typeface="ImMahalay" pitchFamily="2" charset="0"/>
            </a:endParaRP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ที่จะ</a:t>
            </a:r>
            <a:r>
              <a:rPr lang="th-TH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เข้าจู่โจมคอมพิวเตอร์ทันที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</a:t>
            </a:r>
          </a:p>
          <a:p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 เมื่อฮาร์ดดิสก์เริ่มอ่านแผ่นซีดีดังกล่าว โดยพุ่งเป้าหมายไปที่มาสเตอร์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บูตเรคคอร์ด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ก่อนจะเคลื่อนไปที่หน่วยความจำ และเริ่มต้นทำงานทันที เมื่อคอมพิวเตอร์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เริ่มบูต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เครื่อง หลังจากเปิดคอมพิวเตอร์ที่ติดไวรัสประเภทนี้จะไม่ได้แสดงอาการชัดเจน แต่มักจะมีการแพร่กระจายไปยังซีดีรอมระหว่างที่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คอมพิวเตอร์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กำลังบูต</a:t>
            </a:r>
            <a:endParaRPr lang="th-TH" b="0" i="0" dirty="0">
              <a:solidFill>
                <a:srgbClr val="444444"/>
              </a:solidFill>
              <a:effectLst/>
              <a:latin typeface="ImMahalay" pitchFamily="2" charset="0"/>
              <a:cs typeface="ImMahalay" pitchFamily="2" charset="0"/>
            </a:endParaRP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เพื่อปิดเครื่อง และ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ด้วยวิธีการติดต่อเช่นนี้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ทำ</a:t>
            </a:r>
            <a:r>
              <a:rPr lang="th-TH" b="0" i="0" dirty="0" err="1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ให้บูตไวรัสสา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มารถ   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</a:t>
            </a:r>
            <a:r>
              <a:rPr lang="th-TH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แพร่ไปยังคอมพิวเตอร์</a:t>
            </a:r>
          </a:p>
          <a:p>
            <a:r>
              <a:rPr lang="th-TH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</a:t>
            </a:r>
            <a:r>
              <a:rPr lang="th-TH" sz="16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เครื่องอื่น ๆ ได้โดยไม่รู้ตัว</a:t>
            </a:r>
            <a:endParaRPr lang="en-US" sz="1600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19678" y="871161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B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oot virus</a:t>
            </a:r>
            <a:endParaRPr lang="en-US" sz="4400" dirty="0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57224" b="12079"/>
          <a:stretch/>
        </p:blipFill>
        <p:spPr>
          <a:xfrm>
            <a:off x="-107829" y="4071486"/>
            <a:ext cx="2132549" cy="2775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00510" y="4702514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กล่องข้อความ 20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7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0" b="71368"/>
          <a:stretch/>
        </p:blipFill>
        <p:spPr>
          <a:xfrm>
            <a:off x="4214986" y="682798"/>
            <a:ext cx="3329107" cy="2476169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580598" y="-1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5061284" y="5775"/>
            <a:ext cx="19250" cy="6852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วงรี 7"/>
          <p:cNvSpPr/>
          <p:nvPr/>
        </p:nvSpPr>
        <p:spPr>
          <a:xfrm>
            <a:off x="1414914" y="1299411"/>
            <a:ext cx="4350619" cy="425436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1520792" y="1376414"/>
            <a:ext cx="4148488" cy="4090736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073540" y="341697"/>
            <a:ext cx="3522847" cy="61601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" y="187552"/>
            <a:ext cx="3416969" cy="1025231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213159" y="471267"/>
            <a:ext cx="32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2">
                    <a:lumMod val="50000"/>
                  </a:schemeClr>
                </a:solidFill>
                <a:latin typeface="ImMario" pitchFamily="2" charset="0"/>
                <a:cs typeface="ImMario" pitchFamily="2" charset="0"/>
              </a:rPr>
              <a:t>ไวรัส</a:t>
            </a:r>
            <a:r>
              <a:rPr lang="th-TH" sz="2800" dirty="0">
                <a:latin typeface="ImMario" pitchFamily="2" charset="0"/>
                <a:cs typeface="ImMario" pitchFamily="2" charset="0"/>
              </a:rPr>
              <a:t>คอมพิวเตอร์</a:t>
            </a:r>
            <a:endParaRPr lang="en-US" sz="2800" dirty="0">
              <a:latin typeface="ImMario" pitchFamily="2" charset="0"/>
              <a:cs typeface="ImMario" pitchFamily="2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55145" y="2030124"/>
            <a:ext cx="3145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9600" i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หนอน</a:t>
            </a:r>
            <a:r>
              <a:rPr lang="th-TH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36388" y="1382286"/>
            <a:ext cx="33093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      เป็นรูปแบบหนึ่งของไวรัส </a:t>
            </a:r>
          </a:p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มีความสามารถในการ</a:t>
            </a:r>
            <a:r>
              <a:rPr lang="th-TH" sz="2000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ท</a:t>
            </a:r>
            <a:r>
              <a:rPr lang="th-TH" sz="2000" dirty="0">
                <a:solidFill>
                  <a:srgbClr val="C0000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C00000"/>
                </a:solidFill>
                <a:effectLst/>
                <a:latin typeface="ImMahalay" pitchFamily="2" charset="0"/>
                <a:cs typeface="ImMahalay" pitchFamily="2" charset="0"/>
              </a:rPr>
              <a:t>ลายระบบในเครื่องคอมพิวเตอร์สูงที่สุด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ในบรรดาไวรัสทั้งหมด สามารถกระจายตัวได้รวดเร็ว ผ่านทางระบบอินเทอร์เน็ต ซึ่งสาเหตุที่เรียกว่า “หนอน” นั้น คงจะเป็น</a:t>
            </a:r>
            <a:r>
              <a:rPr lang="th-TH" sz="20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ลักษณะของการกระจายและท</a:t>
            </a:r>
            <a:r>
              <a:rPr lang="th-TH" sz="2000" dirty="0">
                <a:solidFill>
                  <a:srgbClr val="0070C0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0070C0"/>
                </a:solidFill>
                <a:effectLst/>
                <a:latin typeface="ImMahalay" pitchFamily="2" charset="0"/>
                <a:cs typeface="ImMahalay" pitchFamily="2" charset="0"/>
              </a:rPr>
              <a:t>ลาย ที่คล้ายกับหนอนกินผลไม้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ที่สามารถกระจายตัวได้มากมาย  </a:t>
            </a:r>
          </a:p>
          <a:p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รวดเร็ว และเมื่อยิ่งเพิ่มจ</a:t>
            </a:r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นวนมาก</a:t>
            </a:r>
          </a:p>
          <a:p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ขึ้นระดับการท</a:t>
            </a:r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ำ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ลาย</a:t>
            </a:r>
          </a:p>
          <a:p>
            <a:r>
              <a:rPr lang="th-TH" sz="2000" dirty="0">
                <a:solidFill>
                  <a:srgbClr val="444444"/>
                </a:solidFill>
                <a:latin typeface="ImMahalay" pitchFamily="2" charset="0"/>
                <a:cs typeface="ImMahalay" pitchFamily="2" charset="0"/>
              </a:rPr>
              <a:t>            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ImMahalay" pitchFamily="2" charset="0"/>
                <a:cs typeface="ImMahalay" pitchFamily="2" charset="0"/>
              </a:rPr>
              <a:t>ล้างยิ่งสูงขึ้น</a:t>
            </a:r>
            <a:endParaRPr lang="en-US" sz="2000" dirty="0">
              <a:latin typeface="ImMahalay" pitchFamily="2" charset="0"/>
              <a:cs typeface="ImMahalay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72511" y="800166"/>
            <a:ext cx="2717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Worm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virus</a:t>
            </a:r>
            <a:endParaRPr lang="en-US" sz="40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3894" r="16819" b="15930"/>
          <a:stretch/>
        </p:blipFill>
        <p:spPr>
          <a:xfrm>
            <a:off x="6058260" y="4712139"/>
            <a:ext cx="1767079" cy="196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11229" r="64052" b="12281"/>
          <a:stretch/>
        </p:blipFill>
        <p:spPr>
          <a:xfrm>
            <a:off x="811" y="3779183"/>
            <a:ext cx="1664630" cy="2984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26" y="-532921"/>
            <a:ext cx="2622190" cy="180698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4034" r="26491" b="54667"/>
          <a:stretch/>
        </p:blipFill>
        <p:spPr>
          <a:xfrm rot="20898443">
            <a:off x="5685330" y="601418"/>
            <a:ext cx="883920" cy="853308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1646220" y="3216720"/>
            <a:ext cx="36006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 (</a:t>
            </a:r>
            <a:r>
              <a:rPr lang="en-US" sz="8000" b="0" i="0" dirty="0">
                <a:solidFill>
                  <a:srgbClr val="222222"/>
                </a:solidFill>
                <a:effectLst/>
                <a:latin typeface="ImSimple2" panose="02000603000000000000" pitchFamily="2" charset="-34"/>
                <a:ea typeface="ImSimple2" panose="02000603000000000000" pitchFamily="2" charset="-34"/>
                <a:cs typeface="ImSimple2" panose="02000603000000000000" pitchFamily="2" charset="-34"/>
              </a:rPr>
              <a:t>Worm)</a:t>
            </a:r>
            <a:endParaRPr lang="en-US" sz="6600" dirty="0">
              <a:latin typeface="ImSimple2" panose="02000603000000000000" pitchFamily="2" charset="-34"/>
              <a:ea typeface="ImSimple2" panose="02000603000000000000" pitchFamily="2" charset="-34"/>
              <a:cs typeface="ImSimple2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11808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1132</Words>
  <Application>Microsoft Office PowerPoint</Application>
  <PresentationFormat>กระดาษ A4 (210x297 มม.)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Calibri</vt:lpstr>
      <vt:lpstr>ImSimple2</vt:lpstr>
      <vt:lpstr>ImNori</vt:lpstr>
      <vt:lpstr>Arial</vt:lpstr>
      <vt:lpstr>Calibri Light</vt:lpstr>
      <vt:lpstr>ImMario</vt:lpstr>
      <vt:lpstr>ImMahalay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Supply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itcom</cp:lastModifiedBy>
  <cp:revision>102</cp:revision>
  <cp:lastPrinted>2023-01-29T04:41:56Z</cp:lastPrinted>
  <dcterms:created xsi:type="dcterms:W3CDTF">2023-01-26T00:28:31Z</dcterms:created>
  <dcterms:modified xsi:type="dcterms:W3CDTF">2024-01-11T03:02:19Z</dcterms:modified>
</cp:coreProperties>
</file>